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8" r:id="rId2"/>
    <p:sldMasterId id="2147483840" r:id="rId3"/>
    <p:sldMasterId id="2147483864" r:id="rId4"/>
    <p:sldMasterId id="2147483888" r:id="rId5"/>
    <p:sldMasterId id="2147483900" r:id="rId6"/>
  </p:sldMasterIdLst>
  <p:sldIdLst>
    <p:sldId id="27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43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A98AF03-7270-45C2-A683-C5E353EF01A5}" type="datetime4">
              <a:rPr lang="en-US" smtClean="0"/>
              <a:pPr/>
              <a:t>December 14,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37D5FE-740C-46F5-801A-FA5477D9711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BB7EAE1-CAAC-4AEF-919E-158692B1E55E}" type="datetime4">
              <a:rPr lang="en-US" smtClean="0"/>
              <a:pPr/>
              <a:t>December 14, 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37D5FE-740C-46F5-801A-FA5477D9711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37D5FE-740C-46F5-801A-FA5477D9711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37D5FE-740C-46F5-801A-FA5477D9711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37D5FE-740C-46F5-801A-FA5477D9711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B37D5FE-740C-46F5-801A-FA5477D9711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A98AF03-7270-45C2-A683-C5E353EF01A5}" type="datetime4">
              <a:rPr lang="en-US" smtClean="0"/>
              <a:pPr/>
              <a:t>December 14,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37D5FE-740C-46F5-801A-FA5477D9711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BB7EAE1-CAAC-4AEF-919E-158692B1E55E}" type="datetime4">
              <a:rPr lang="en-US" smtClean="0"/>
              <a:pPr/>
              <a:t>December 14, 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37D5FE-740C-46F5-801A-FA5477D9711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37D5FE-740C-46F5-801A-FA5477D9711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B37D5FE-740C-46F5-801A-FA5477D9711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C01193-8287-4834-A286-6B880643E934}" type="datetime4">
              <a:rPr lang="en-US" smtClean="0"/>
              <a:pPr/>
              <a:t>December 14, 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37D5FE-740C-46F5-801A-FA5477D9711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B37D5FE-740C-46F5-801A-FA5477D9711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6C01193-8287-4834-A286-6B880643E934}" type="datetime4">
              <a:rPr lang="en-US" smtClean="0"/>
              <a:pPr/>
              <a:t>December 14, 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B37D5FE-740C-46F5-801A-FA5477D9711F}" type="slidenum">
              <a:rPr lang="en-US" smtClean="0"/>
              <a:pPr/>
              <a:t>1</a:t>
            </a:fld>
            <a:endParaRPr lang="en-US"/>
          </a:p>
        </p:txBody>
      </p:sp>
      <p:sp>
        <p:nvSpPr>
          <p:cNvPr id="7" name="Rectangle 6"/>
          <p:cNvSpPr/>
          <p:nvPr/>
        </p:nvSpPr>
        <p:spPr>
          <a:xfrm>
            <a:off x="2627784" y="1988840"/>
            <a:ext cx="4572000" cy="2862322"/>
          </a:xfrm>
          <a:prstGeom prst="rect">
            <a:avLst/>
          </a:prstGeom>
        </p:spPr>
        <p:txBody>
          <a:bodyPr>
            <a:spAutoFit/>
          </a:bodyPr>
          <a:lstStyle/>
          <a:p>
            <a:pPr algn="ctr"/>
            <a:r>
              <a:rPr lang="ar-IQ" sz="3600" b="1" dirty="0">
                <a:latin typeface="Times New Roman" panose="02020603050405020304" pitchFamily="18" charset="0"/>
                <a:cs typeface="Times New Roman" panose="02020603050405020304" pitchFamily="18" charset="0"/>
              </a:rPr>
              <a:t>مصائد سمكية </a:t>
            </a:r>
            <a:r>
              <a:rPr lang="ar-IQ" sz="3600" b="1" dirty="0" smtClean="0">
                <a:latin typeface="Times New Roman" panose="02020603050405020304" pitchFamily="18" charset="0"/>
                <a:cs typeface="Times New Roman" panose="02020603050405020304" pitchFamily="18" charset="0"/>
              </a:rPr>
              <a:t>- 9</a:t>
            </a:r>
            <a:r>
              <a:rPr lang="ar-IQ" sz="3600" b="1" dirty="0">
                <a:latin typeface="Times New Roman" panose="02020603050405020304" pitchFamily="18" charset="0"/>
                <a:cs typeface="Times New Roman" panose="02020603050405020304" pitchFamily="18" charset="0"/>
              </a:rPr>
              <a:t/>
            </a:r>
            <a:br>
              <a:rPr lang="ar-IQ" sz="3600" b="1" dirty="0">
                <a:latin typeface="Times New Roman" panose="02020603050405020304" pitchFamily="18" charset="0"/>
                <a:cs typeface="Times New Roman" panose="02020603050405020304" pitchFamily="18" charset="0"/>
              </a:rPr>
            </a:br>
            <a:r>
              <a:rPr lang="ar-IQ" sz="3600" b="1" dirty="0">
                <a:latin typeface="Times New Roman" panose="02020603050405020304" pitchFamily="18" charset="0"/>
                <a:cs typeface="Times New Roman" panose="02020603050405020304" pitchFamily="18" charset="0"/>
              </a:rPr>
              <a:t/>
            </a:r>
            <a:br>
              <a:rPr lang="ar-IQ" sz="3600" b="1" dirty="0">
                <a:latin typeface="Times New Roman" panose="02020603050405020304" pitchFamily="18" charset="0"/>
                <a:cs typeface="Times New Roman" panose="02020603050405020304" pitchFamily="18" charset="0"/>
              </a:rPr>
            </a:br>
            <a:r>
              <a:rPr lang="ar-IQ" sz="3600" b="1" dirty="0">
                <a:latin typeface="Times New Roman" panose="02020603050405020304" pitchFamily="18" charset="0"/>
                <a:cs typeface="Times New Roman" panose="02020603050405020304" pitchFamily="18" charset="0"/>
              </a:rPr>
              <a:t/>
            </a:r>
            <a:br>
              <a:rPr lang="ar-IQ" sz="3600" b="1" dirty="0">
                <a:latin typeface="Times New Roman" panose="02020603050405020304" pitchFamily="18" charset="0"/>
                <a:cs typeface="Times New Roman" panose="02020603050405020304" pitchFamily="18" charset="0"/>
              </a:rPr>
            </a:br>
            <a:r>
              <a:rPr lang="ar-IQ" sz="3600" b="1" dirty="0">
                <a:solidFill>
                  <a:srgbClr val="640000"/>
                </a:solidFill>
                <a:latin typeface="Times New Roman" panose="02020603050405020304" pitchFamily="18" charset="0"/>
                <a:cs typeface="Times New Roman" panose="02020603050405020304" pitchFamily="18" charset="0"/>
              </a:rPr>
              <a:t>أ.د. أمجد كاظم رسن</a:t>
            </a:r>
            <a:r>
              <a:rPr lang="ar-IQ" sz="3600" b="1" dirty="0">
                <a:latin typeface="Times New Roman" panose="02020603050405020304" pitchFamily="18" charset="0"/>
                <a:cs typeface="Times New Roman" panose="02020603050405020304" pitchFamily="18" charset="0"/>
              </a:rPr>
              <a:t/>
            </a:r>
            <a:br>
              <a:rPr lang="ar-IQ" sz="3600" b="1" dirty="0">
                <a:latin typeface="Times New Roman" panose="02020603050405020304" pitchFamily="18" charset="0"/>
                <a:cs typeface="Times New Roman" panose="02020603050405020304" pitchFamily="18" charset="0"/>
              </a:rPr>
            </a:br>
            <a:r>
              <a:rPr lang="ar-IQ" sz="3600" b="1" dirty="0">
                <a:latin typeface="Times New Roman" panose="02020603050405020304" pitchFamily="18" charset="0"/>
                <a:cs typeface="Times New Roman" panose="02020603050405020304" pitchFamily="18" charset="0"/>
              </a:rPr>
              <a:t>كلية الزراعة – جامعة البصرة</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59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924944"/>
            <a:ext cx="7992888" cy="3385542"/>
          </a:xfrm>
          <a:prstGeom prst="rect">
            <a:avLst/>
          </a:prstGeom>
          <a:solidFill>
            <a:srgbClr val="FFFF00"/>
          </a:solidFill>
        </p:spPr>
        <p:txBody>
          <a:bodyPr wrap="square">
            <a:spAutoFit/>
          </a:bodyPr>
          <a:lstStyle/>
          <a:p>
            <a:pPr algn="just" rtl="1"/>
            <a:r>
              <a:rPr lang="ar-SA" sz="2800" dirty="0" smtClean="0"/>
              <a:t>الانواع والكشف عن تجمعاتها بل تخمين حجم وكثافة هذه التجمعات. هذا فضلا عن دراسة انتشار الانواع المختلفة من الاسماك.</a:t>
            </a:r>
            <a:endParaRPr lang="en-US" sz="2800" dirty="0" smtClean="0"/>
          </a:p>
          <a:p>
            <a:pPr algn="just" rtl="1"/>
            <a:r>
              <a:rPr lang="ar-SA" sz="2800" dirty="0" smtClean="0"/>
              <a:t>         الا انه لا بد من الاخذ في الاعتبار ان صدور هذه الاصوات ليست بظاهرة مستمرة مما يجعل الاعتماد التام على هذه الطريقة بوصفها الحالي في البحث عن الاسماك من وجهة نظر صيادي الاسماك- غير عملي. هذا فضلا عما تسببه محركات السفينة من ضوضاء يصعب معها الاستمتاع مما يتحتم معه اسكاتها أحيانا.</a:t>
            </a:r>
            <a:endParaRPr lang="en-US" sz="2800" dirty="0" smtClean="0"/>
          </a:p>
          <a:p>
            <a:pPr rtl="1"/>
            <a:r>
              <a:rPr lang="ar-SA" dirty="0"/>
              <a:t> </a:t>
            </a:r>
            <a:endParaRPr lang="en-US" dirty="0"/>
          </a:p>
        </p:txBody>
      </p:sp>
      <p:pic>
        <p:nvPicPr>
          <p:cNvPr id="4" name="Picture 3"/>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l="5382" t="76183" r="19511"/>
          <a:stretch>
            <a:fillRect/>
          </a:stretch>
        </p:blipFill>
        <p:spPr bwMode="auto">
          <a:xfrm>
            <a:off x="539552" y="548680"/>
            <a:ext cx="799288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47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l="5574" r="11462"/>
          <a:stretch>
            <a:fillRect/>
          </a:stretch>
        </p:blipFill>
        <p:spPr bwMode="auto">
          <a:xfrm>
            <a:off x="179512" y="476672"/>
            <a:ext cx="8712968" cy="61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7303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l="9653" r="13545" b="4010"/>
          <a:stretch>
            <a:fillRect/>
          </a:stretch>
        </p:blipFill>
        <p:spPr bwMode="auto">
          <a:xfrm>
            <a:off x="179512" y="1340767"/>
            <a:ext cx="8784976" cy="5040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508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44824"/>
            <a:ext cx="8424936" cy="4524315"/>
          </a:xfrm>
          <a:prstGeom prst="rect">
            <a:avLst/>
          </a:prstGeom>
        </p:spPr>
        <p:txBody>
          <a:bodyPr wrap="square">
            <a:spAutoFit/>
          </a:bodyPr>
          <a:lstStyle/>
          <a:p>
            <a:pPr lvl="0" algn="just" rtl="1"/>
            <a:r>
              <a:rPr lang="ar-IQ" sz="3200" dirty="0" smtClean="0">
                <a:solidFill>
                  <a:srgbClr val="002060"/>
                </a:solidFill>
              </a:rPr>
              <a:t>1-لا </a:t>
            </a:r>
            <a:r>
              <a:rPr lang="ar-IQ" sz="3200" dirty="0">
                <a:solidFill>
                  <a:srgbClr val="002060"/>
                </a:solidFill>
              </a:rPr>
              <a:t>بد للاسماك صيدها أن تكون من الانواع التي تنشط في أثناء الليل عندما تكون قوة الضوء الطبيعي من الخفوت بدرجة تسمح بالبريق المطلوب حول مصدر الضوء الصناعي. ويفضل في هذه الحالة أن يكون القمر في المحاق.</a:t>
            </a:r>
            <a:endParaRPr lang="en-US" sz="3200" dirty="0">
              <a:solidFill>
                <a:srgbClr val="002060"/>
              </a:solidFill>
            </a:endParaRPr>
          </a:p>
          <a:p>
            <a:pPr lvl="0" algn="just" rtl="1"/>
            <a:r>
              <a:rPr lang="ar-IQ" sz="3200" dirty="0" smtClean="0">
                <a:solidFill>
                  <a:srgbClr val="C00000"/>
                </a:solidFill>
              </a:rPr>
              <a:t>2-يجب </a:t>
            </a:r>
            <a:r>
              <a:rPr lang="ar-IQ" sz="3200" dirty="0">
                <a:solidFill>
                  <a:srgbClr val="C00000"/>
                </a:solidFill>
              </a:rPr>
              <a:t>أن يكون الماء الذي تعيش فيه الأسماك من الصفاء بحيث يقل امتصاص أشعة الضوء وتشتتها مما يعرقل الوصول الى الاحوال الضوئية المطلوبة.</a:t>
            </a:r>
            <a:endParaRPr lang="en-US" sz="3200" dirty="0">
              <a:solidFill>
                <a:srgbClr val="C00000"/>
              </a:solidFill>
            </a:endParaRPr>
          </a:p>
          <a:p>
            <a:pPr lvl="0" algn="just" rtl="1"/>
            <a:r>
              <a:rPr lang="ar-IQ" sz="3200" dirty="0" smtClean="0"/>
              <a:t>3-لا </a:t>
            </a:r>
            <a:r>
              <a:rPr lang="ar-IQ" sz="3200" dirty="0"/>
              <a:t>بد للماء من عمق كاف لا يسمح بانعكاس أشعة الضوء من القاع.</a:t>
            </a:r>
            <a:endParaRPr lang="en-US" sz="3200" dirty="0"/>
          </a:p>
        </p:txBody>
      </p:sp>
    </p:spTree>
    <p:extLst>
      <p:ext uri="{BB962C8B-B14F-4D97-AF65-F5344CB8AC3E}">
        <p14:creationId xmlns:p14="http://schemas.microsoft.com/office/powerpoint/2010/main" val="3056431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00252"/>
            <a:ext cx="6516271" cy="523220"/>
          </a:xfrm>
          <a:prstGeom prst="rect">
            <a:avLst/>
          </a:prstGeom>
        </p:spPr>
        <p:txBody>
          <a:bodyPr wrap="none">
            <a:spAutoFit/>
          </a:bodyPr>
          <a:lstStyle/>
          <a:p>
            <a:pPr rtl="1"/>
            <a:r>
              <a:rPr lang="ar-SA" sz="2800" b="1" dirty="0">
                <a:solidFill>
                  <a:srgbClr val="C00000"/>
                </a:solidFill>
              </a:rPr>
              <a:t>ثانيا -- الاجتذاب الصوتي  </a:t>
            </a:r>
            <a:r>
              <a:rPr lang="en-US" sz="2800" b="1" dirty="0">
                <a:solidFill>
                  <a:srgbClr val="C00000"/>
                </a:solidFill>
              </a:rPr>
              <a:t>Auditory attraction</a:t>
            </a:r>
            <a:endParaRPr lang="en-US" sz="2800" dirty="0">
              <a:solidFill>
                <a:srgbClr val="C00000"/>
              </a:solidFill>
            </a:endParaRPr>
          </a:p>
        </p:txBody>
      </p:sp>
      <p:sp>
        <p:nvSpPr>
          <p:cNvPr id="4" name="Rectangle 2"/>
          <p:cNvSpPr>
            <a:spLocks noChangeArrowheads="1"/>
          </p:cNvSpPr>
          <p:nvPr/>
        </p:nvSpPr>
        <p:spPr bwMode="auto">
          <a:xfrm>
            <a:off x="431195" y="1444134"/>
            <a:ext cx="8064896" cy="1384995"/>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على مدى العصور كان يشار إلى البحر دائما بأنه (عالم الصمت) </a:t>
            </a: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 يغير من ذلك اليقين ملاحظات رجال البحر </a:t>
            </a:r>
            <a:endParaRPr kumimoji="0" lang="ar-IQ"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وأقاويلهم المتناثرة عن أصوات يسمعونها بين وقت وأخر.</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6385" name="Picture 1"/>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l="1138" r="13014"/>
          <a:stretch>
            <a:fillRect/>
          </a:stretch>
        </p:blipFill>
        <p:spPr bwMode="auto">
          <a:xfrm>
            <a:off x="431195" y="2996953"/>
            <a:ext cx="8245261"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01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57999" y="980728"/>
            <a:ext cx="8706489" cy="561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28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4138" r="6918"/>
          <a:stretch>
            <a:fillRect/>
          </a:stretch>
        </p:blipFill>
        <p:spPr bwMode="auto">
          <a:xfrm>
            <a:off x="107504" y="260648"/>
            <a:ext cx="8928991"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47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5832" y="908720"/>
            <a:ext cx="5564344" cy="584775"/>
          </a:xfrm>
          <a:prstGeom prst="rect">
            <a:avLst/>
          </a:prstGeom>
        </p:spPr>
        <p:txBody>
          <a:bodyPr wrap="none">
            <a:spAutoFit/>
          </a:bodyPr>
          <a:lstStyle/>
          <a:p>
            <a:pPr rtl="1"/>
            <a:r>
              <a:rPr lang="ar-SA" sz="3200" b="1" dirty="0">
                <a:solidFill>
                  <a:schemeClr val="bg1"/>
                </a:solidFill>
              </a:rPr>
              <a:t>الغرض من اصدار الاصوات عند الاسماك</a:t>
            </a:r>
            <a:endParaRPr lang="en-US" sz="3200" dirty="0">
              <a:solidFill>
                <a:schemeClr val="bg1"/>
              </a:solidFill>
            </a:endParaRPr>
          </a:p>
        </p:txBody>
      </p:sp>
      <p:sp>
        <p:nvSpPr>
          <p:cNvPr id="3" name="Rectangle 2"/>
          <p:cNvSpPr/>
          <p:nvPr/>
        </p:nvSpPr>
        <p:spPr>
          <a:xfrm>
            <a:off x="179512" y="1859340"/>
            <a:ext cx="8856984" cy="4401205"/>
          </a:xfrm>
          <a:prstGeom prst="rect">
            <a:avLst/>
          </a:prstGeom>
          <a:solidFill>
            <a:srgbClr val="FFFF00"/>
          </a:solidFill>
        </p:spPr>
        <p:txBody>
          <a:bodyPr wrap="square">
            <a:spAutoFit/>
          </a:bodyPr>
          <a:lstStyle/>
          <a:p>
            <a:pPr algn="just" rtl="1"/>
            <a:r>
              <a:rPr lang="ar-SA" sz="2800" b="1" dirty="0"/>
              <a:t>من الممكن تقسيم الاصوات الصادرة عن الاسماك الى نوعين</a:t>
            </a:r>
            <a:r>
              <a:rPr lang="ar-SA" sz="2800" b="1" dirty="0" smtClean="0"/>
              <a:t>:</a:t>
            </a:r>
            <a:endParaRPr lang="ar-IQ" sz="2800" b="1" dirty="0" smtClean="0"/>
          </a:p>
          <a:p>
            <a:pPr algn="just" rtl="1"/>
            <a:endParaRPr lang="en-US" sz="2800" dirty="0"/>
          </a:p>
          <a:p>
            <a:pPr algn="just" rtl="1"/>
            <a:r>
              <a:rPr lang="ar-SA" sz="2800" b="1" u="sng" dirty="0"/>
              <a:t>أصوات بايولوجية</a:t>
            </a:r>
            <a:r>
              <a:rPr lang="ar-SA" sz="2800" b="1" dirty="0"/>
              <a:t>- </a:t>
            </a:r>
            <a:r>
              <a:rPr lang="ar-SA" sz="2800" dirty="0"/>
              <a:t>تصدرها الاسماك بارادتها لاغراض </a:t>
            </a:r>
            <a:r>
              <a:rPr lang="ar-SA" sz="2800" dirty="0" smtClean="0"/>
              <a:t>معينة</a:t>
            </a:r>
            <a:r>
              <a:rPr lang="ar-IQ" sz="2800" dirty="0" smtClean="0"/>
              <a:t>.</a:t>
            </a:r>
          </a:p>
          <a:p>
            <a:pPr algn="just" rtl="1"/>
            <a:endParaRPr lang="ar-IQ" sz="2800" dirty="0" smtClean="0"/>
          </a:p>
          <a:p>
            <a:pPr algn="just" rtl="1"/>
            <a:r>
              <a:rPr lang="ar-SA" sz="2800" b="1" u="sng" dirty="0" smtClean="0"/>
              <a:t> </a:t>
            </a:r>
            <a:r>
              <a:rPr lang="ar-SA" sz="2800" b="1" u="sng" dirty="0"/>
              <a:t>واصوات ميكانيكية</a:t>
            </a:r>
            <a:r>
              <a:rPr lang="ar-SA" sz="2800" b="1" dirty="0"/>
              <a:t>- </a:t>
            </a:r>
            <a:r>
              <a:rPr lang="ar-SA" sz="2800" dirty="0"/>
              <a:t>تنتج عن بعض النشاطات العادية للأسماك كالحركة وتناول الغذاء والحفر في القاع....الخ</a:t>
            </a:r>
            <a:r>
              <a:rPr lang="ar-SA" sz="2800" b="1" dirty="0"/>
              <a:t>. </a:t>
            </a:r>
            <a:r>
              <a:rPr lang="ar-SA" sz="2800" dirty="0"/>
              <a:t>اما عن الأغراض الحياتية لهذه الاصوات فقد اختلفت الاراء في تكييفها فرجح البعض انها لتجميع الاسماك المنتمية الى نفس النوع أي "ندائها" بقصد الهجرة أو التكاثر. وأرجعها البعض الأخر لاغراض دفاعية كما ضمن آخرون أن الأسماك القاعية تستخدمها مثل نبضات مسبار الصدى لتساعدها في تحديد بعدها عن القاع.</a:t>
            </a:r>
            <a:endParaRPr lang="en-US" sz="2800" dirty="0"/>
          </a:p>
        </p:txBody>
      </p:sp>
    </p:spTree>
    <p:extLst>
      <p:ext uri="{BB962C8B-B14F-4D97-AF65-F5344CB8AC3E}">
        <p14:creationId xmlns:p14="http://schemas.microsoft.com/office/powerpoint/2010/main" val="865400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l="5382" r="11462" b="23213"/>
          <a:stretch>
            <a:fillRect/>
          </a:stretch>
        </p:blipFill>
        <p:spPr bwMode="auto">
          <a:xfrm>
            <a:off x="127144" y="1340768"/>
            <a:ext cx="8798068"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04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6.xml><?xml version="1.0" encoding="utf-8"?>
<a:theme xmlns:a="http://schemas.openxmlformats.org/drawingml/2006/main" name="1_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Flow</Template>
  <TotalTime>1274</TotalTime>
  <Words>287</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Flow</vt:lpstr>
      <vt:lpstr>Grid</vt:lpstr>
      <vt:lpstr>Angles</vt:lpstr>
      <vt:lpstr>Waveform</vt:lpstr>
      <vt:lpstr>Equity</vt:lpstr>
      <vt:lpstr>1_Grid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ZzTeaM2009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cp:lastModifiedBy>
  <cp:revision>14</cp:revision>
  <dcterms:created xsi:type="dcterms:W3CDTF">2013-12-09T08:30:24Z</dcterms:created>
  <dcterms:modified xsi:type="dcterms:W3CDTF">2019-12-14T07:53:10Z</dcterms:modified>
</cp:coreProperties>
</file>